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0" r:id="rId4"/>
    <p:sldId id="259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FEE5"/>
    <a:srgbClr val="F8EEEA"/>
    <a:srgbClr val="F8EB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ofPieChart>
        <c:ofPieType val="bar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Агрызская район (4727 человек)</c:v>
                </c:pt>
              </c:strCache>
            </c:strRef>
          </c:tx>
          <c:dPt>
            <c:idx val="0"/>
            <c:bubble3D val="0"/>
            <c:explosion val="7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2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4"/>
            <c:bubble3D val="0"/>
            <c:spPr>
              <a:solidFill>
                <a:srgbClr val="7030A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Lbls>
            <c:dLbl>
              <c:idx val="0"/>
              <c:layout>
                <c:manualLayout>
                  <c:x val="-6.1430915085966938E-2"/>
                  <c:y val="-0.1151101524827392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5184297387379532E-2"/>
                  <c:y val="0.15821954070692201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8.8904882239689592E-2"/>
                  <c:y val="6.808536928246933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Не прошли диспанцеризацию</c:v>
                </c:pt>
                <c:pt idx="2">
                  <c:v>Пройденна в полном объеме (не представленно в реестр)</c:v>
                </c:pt>
                <c:pt idx="3">
                  <c:v>Пройденно частично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4009</c:v>
                </c:pt>
                <c:pt idx="2">
                  <c:v>173</c:v>
                </c:pt>
                <c:pt idx="3">
                  <c:v>545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00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r"/>
      <c:legendEntry>
        <c:idx val="1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2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1">
        <a:lumMod val="20000"/>
        <a:lumOff val="80000"/>
      </a:schemeClr>
    </a:solidFill>
    <a:ln>
      <a:solidFill>
        <a:schemeClr val="accent1">
          <a:lumMod val="40000"/>
          <a:lumOff val="60000"/>
        </a:schemeClr>
      </a:solidFill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ofPieChart>
        <c:ofPieType val="bar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Агрызская район (886 человек)</c:v>
                </c:pt>
              </c:strCache>
            </c:strRef>
          </c:tx>
          <c:dPt>
            <c:idx val="0"/>
            <c:bubble3D val="0"/>
            <c:explosion val="7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2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4"/>
            <c:bubble3D val="0"/>
            <c:spPr>
              <a:solidFill>
                <a:srgbClr val="7030A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Lbls>
            <c:dLbl>
              <c:idx val="0"/>
              <c:layout>
                <c:manualLayout>
                  <c:x val="-6.1430915085966938E-2"/>
                  <c:y val="-0.1151101524827392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5184297387379532E-2"/>
                  <c:y val="0.15821954070692201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8.8904882239689592E-2"/>
                  <c:y val="6.808536928246933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Не прошли диспанцеризацию</c:v>
                </c:pt>
                <c:pt idx="2">
                  <c:v>Пройденна в полном объеме (не представленно в реестр)</c:v>
                </c:pt>
                <c:pt idx="3">
                  <c:v>Пройденно частично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848</c:v>
                </c:pt>
                <c:pt idx="2">
                  <c:v>19</c:v>
                </c:pt>
                <c:pt idx="3">
                  <c:v>19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00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r"/>
      <c:legendEntry>
        <c:idx val="1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2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2">
        <a:lumMod val="40000"/>
        <a:lumOff val="60000"/>
      </a:schemeClr>
    </a:solidFill>
    <a:ln>
      <a:solidFill>
        <a:schemeClr val="accent1">
          <a:lumMod val="40000"/>
          <a:lumOff val="60000"/>
        </a:schemeClr>
      </a:solidFill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0C35-D646-4910-94C9-759D880756FC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27F-CD34-42A5-9D4E-F34A24267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131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0C35-D646-4910-94C9-759D880756FC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27F-CD34-42A5-9D4E-F34A24267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677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0C35-D646-4910-94C9-759D880756FC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27F-CD34-42A5-9D4E-F34A24267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992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0C35-D646-4910-94C9-759D880756FC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27F-CD34-42A5-9D4E-F34A24267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632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0C35-D646-4910-94C9-759D880756FC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27F-CD34-42A5-9D4E-F34A24267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940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0C35-D646-4910-94C9-759D880756FC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27F-CD34-42A5-9D4E-F34A24267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68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0C35-D646-4910-94C9-759D880756FC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27F-CD34-42A5-9D4E-F34A24267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892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0C35-D646-4910-94C9-759D880756FC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27F-CD34-42A5-9D4E-F34A24267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333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0C35-D646-4910-94C9-759D880756FC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27F-CD34-42A5-9D4E-F34A24267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03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0C35-D646-4910-94C9-759D880756FC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27F-CD34-42A5-9D4E-F34A24267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655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0C35-D646-4910-94C9-759D880756FC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E427F-CD34-42A5-9D4E-F34A24267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752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30C35-D646-4910-94C9-759D880756FC}" type="datetimeFigureOut">
              <a:rPr lang="ru-RU" smtClean="0"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E427F-CD34-42A5-9D4E-F34A24267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930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709723"/>
              </p:ext>
            </p:extLst>
          </p:nvPr>
        </p:nvGraphicFramePr>
        <p:xfrm>
          <a:off x="85729" y="523875"/>
          <a:ext cx="12001494" cy="6216384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983805"/>
                <a:gridCol w="283972"/>
                <a:gridCol w="1983805"/>
                <a:gridCol w="283972"/>
                <a:gridCol w="283306"/>
                <a:gridCol w="283306"/>
                <a:gridCol w="283972"/>
                <a:gridCol w="283972"/>
                <a:gridCol w="283306"/>
                <a:gridCol w="283306"/>
                <a:gridCol w="283972"/>
                <a:gridCol w="283972"/>
                <a:gridCol w="283306"/>
                <a:gridCol w="283306"/>
                <a:gridCol w="283972"/>
                <a:gridCol w="283972"/>
                <a:gridCol w="283306"/>
                <a:gridCol w="283306"/>
                <a:gridCol w="283972"/>
                <a:gridCol w="283972"/>
                <a:gridCol w="283306"/>
                <a:gridCol w="283306"/>
                <a:gridCol w="283972"/>
                <a:gridCol w="283972"/>
                <a:gridCol w="283306"/>
                <a:gridCol w="283306"/>
                <a:gridCol w="283972"/>
                <a:gridCol w="283972"/>
                <a:gridCol w="329302"/>
                <a:gridCol w="329302"/>
              </a:tblGrid>
              <a:tr h="205710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Исследование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Возраст (лет)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6617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21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24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27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33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36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39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42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48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51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54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57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60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63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66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69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72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75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78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81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84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87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90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93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96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99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</a:tr>
              <a:tr h="205710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1. Анкетирование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</a:tr>
              <a:tr h="205710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2. Антропометрия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</a:tr>
              <a:tr h="205710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3. Измерение АД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</a:tr>
              <a:tr h="205710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4. Определение уровня холестерина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</a:tr>
              <a:tr h="205710"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5. Определение уровня глюкозы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</a:tr>
              <a:tr h="628065">
                <a:tc rowSpan="2"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6.Определение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Относительного суммарного сердечно-сосудистого риска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</a:tr>
              <a:tr h="628065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Абсолютного  суммарного сердечно-сосудистого риска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</a:tr>
              <a:tr h="205710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7. ЭКГ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</a:tr>
              <a:tr h="205710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8. Осмотр гинекологом ( взятие мазка)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</a:tr>
              <a:tr h="205710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9. Флюорография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</a:tr>
              <a:tr h="205710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10. Маммография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</a:tr>
              <a:tr h="205710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11. Клинический анализ крови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</a:tr>
              <a:tr h="205710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12. Клинический анализ крови развернутый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</a:tr>
              <a:tr h="414526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13. Анализ крови биохимический общетерапевтический 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</a:tr>
              <a:tr h="205710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14.Общий анализ мочи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</a:tr>
              <a:tr h="205710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15. Кал на скрытую кровь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</a:tr>
              <a:tr h="205710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16. Анализ крови на уровень ПСА 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</a:tr>
              <a:tr h="20571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17. УЗИ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Органов брюшной полости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</a:tr>
              <a:tr h="4145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Исключение аневризмы брюшной аорты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</a:tr>
              <a:tr h="205710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18. Измерение внутриглазного  давления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</a:tr>
              <a:tr h="205710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19. Прием (осмотр) терапевта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+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+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054" marR="54054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304923" y="-1"/>
            <a:ext cx="97917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Перечень исследований и консультаций при диспансеризации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721165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6412" y="-19251"/>
            <a:ext cx="924490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Количество осмотренных в ходе диспансеризации</a:t>
            </a:r>
            <a:endParaRPr lang="ru-RU" sz="32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val="621089306"/>
              </p:ext>
            </p:extLst>
          </p:nvPr>
        </p:nvGraphicFramePr>
        <p:xfrm>
          <a:off x="0" y="565525"/>
          <a:ext cx="12192000" cy="31682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0184585"/>
              </p:ext>
            </p:extLst>
          </p:nvPr>
        </p:nvGraphicFramePr>
        <p:xfrm>
          <a:off x="0" y="3718299"/>
          <a:ext cx="12268200" cy="3063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86226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68108" y="0"/>
            <a:ext cx="797327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Диспансеризация по сельским поселениям</a:t>
            </a:r>
            <a:endParaRPr lang="ru-RU" sz="32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750" y="584775"/>
            <a:ext cx="7096125" cy="6235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085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026998"/>
              </p:ext>
            </p:extLst>
          </p:nvPr>
        </p:nvGraphicFramePr>
        <p:xfrm>
          <a:off x="287336" y="116901"/>
          <a:ext cx="6027738" cy="6741099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489058"/>
                <a:gridCol w="663962"/>
                <a:gridCol w="624906"/>
                <a:gridCol w="624906"/>
                <a:gridCol w="624906"/>
              </a:tblGrid>
              <a:tr h="5591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Организация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Всего человек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Закончили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В ходу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Осталось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ГАУЗ «Агрызская ЦРБ»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191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Д/с №4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11 (3)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 err="1">
                          <a:effectLst/>
                        </a:rPr>
                        <a:t>Коррек</a:t>
                      </a:r>
                      <a:r>
                        <a:rPr lang="ru-RU" sz="1200" b="1" u="none" strike="noStrike" dirty="0">
                          <a:effectLst/>
                        </a:rPr>
                        <a:t> школа.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Д/с №5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11 (4)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 err="1">
                          <a:effectLst/>
                        </a:rPr>
                        <a:t>Агрызское</a:t>
                      </a:r>
                      <a:r>
                        <a:rPr lang="ru-RU" sz="1200" b="1" u="none" strike="noStrike" dirty="0">
                          <a:effectLst/>
                        </a:rPr>
                        <a:t> </a:t>
                      </a:r>
                      <a:r>
                        <a:rPr lang="ru-RU" sz="1200" b="1" u="none" strike="noStrike" dirty="0" err="1">
                          <a:effectLst/>
                        </a:rPr>
                        <a:t>Райпо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Д/с №9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18 (5)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Гимназия №1.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19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СОШ №2.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Школа-сад Кудашево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Сбербанк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Водоканал-сервис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Судебные приставы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Агрызский РУЭС </a:t>
                      </a:r>
                      <a:r>
                        <a:rPr lang="ru-RU" sz="1200" b="1" u="none" strike="noStrike" dirty="0" err="1">
                          <a:effectLst/>
                        </a:rPr>
                        <a:t>Таттелеком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Отдел культуры.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Агрызская централизованная клубная система 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31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Детская школа искусств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3355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ОАО Сетевая компания </a:t>
                      </a:r>
                      <a:r>
                        <a:rPr lang="ru-RU" sz="1200" b="1" u="none" strike="noStrike" dirty="0" err="1">
                          <a:effectLst/>
                        </a:rPr>
                        <a:t>Елабужские</a:t>
                      </a:r>
                      <a:r>
                        <a:rPr lang="ru-RU" sz="1200" b="1" u="none" strike="noStrike" dirty="0">
                          <a:effectLst/>
                        </a:rPr>
                        <a:t> электрические сети (РЭС)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ОАО </a:t>
                      </a:r>
                      <a:r>
                        <a:rPr lang="ru-RU" sz="1200" b="1" u="none" strike="noStrike" dirty="0" err="1">
                          <a:effectLst/>
                        </a:rPr>
                        <a:t>Стройград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Соц. Приют «Ласка»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ООО «ЕРЦ-Агрыз»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3355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Центр занятости населения по Агрызскому району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Финансово-бюджетная палата.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3355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Территориальное отделение департамента казначейства МИНФИНа.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Централизованная  бухгалтерия.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ФГКУ 101 Пожарная часть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Управление образования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Детская юношеская спортивная школа.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ГАУСО КЦСОН «Надежда».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СОШ №3.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23 (5)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  <a:tr h="1718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СОШ №4.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20 (9)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746628"/>
              </p:ext>
            </p:extLst>
          </p:nvPr>
        </p:nvGraphicFramePr>
        <p:xfrm>
          <a:off x="6442075" y="733425"/>
          <a:ext cx="5645151" cy="6196329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267602"/>
                <a:gridCol w="621820"/>
                <a:gridCol w="585243"/>
                <a:gridCol w="585243"/>
                <a:gridCol w="585243"/>
              </a:tblGrid>
              <a:tr h="31758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 err="1">
                          <a:effectLst/>
                        </a:rPr>
                        <a:t>Азевская</a:t>
                      </a:r>
                      <a:r>
                        <a:rPr lang="ru-RU" sz="1200" b="1" u="none" strike="noStrike" dirty="0">
                          <a:effectLst/>
                        </a:rPr>
                        <a:t> СОШ.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7 (1)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>
                          <a:effectLst/>
                        </a:rPr>
                        <a:t> 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 err="1">
                          <a:effectLst/>
                        </a:rPr>
                        <a:t>Бимская</a:t>
                      </a:r>
                      <a:r>
                        <a:rPr lang="ru-RU" sz="1200" b="1" u="none" strike="noStrike" dirty="0">
                          <a:effectLst/>
                        </a:rPr>
                        <a:t> СОШ.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11 (5)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Девятирнинская СОШ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6 (5)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 err="1">
                          <a:effectLst/>
                        </a:rPr>
                        <a:t>Иж-Бобьинская</a:t>
                      </a:r>
                      <a:r>
                        <a:rPr lang="ru-RU" sz="1200" b="1" u="none" strike="noStrike" dirty="0">
                          <a:effectLst/>
                        </a:rPr>
                        <a:t> СОШ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10 (6)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СОШ Исенбаево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17 (5)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СОШ Кадряково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 err="1">
                          <a:effectLst/>
                        </a:rPr>
                        <a:t>Кадыбашская</a:t>
                      </a:r>
                      <a:r>
                        <a:rPr lang="ru-RU" sz="1200" b="1" u="none" strike="noStrike" dirty="0">
                          <a:effectLst/>
                        </a:rPr>
                        <a:t> СОШ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Кичкетанская СОШ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Красноборская СОШ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6 (3)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 err="1">
                          <a:effectLst/>
                        </a:rPr>
                        <a:t>Кулегашская</a:t>
                      </a:r>
                      <a:r>
                        <a:rPr lang="ru-RU" sz="1200" b="1" u="none" strike="noStrike" dirty="0">
                          <a:effectLst/>
                        </a:rPr>
                        <a:t> СОШ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>
                          <a:effectLst/>
                        </a:rPr>
                        <a:t> 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 err="1">
                          <a:effectLst/>
                        </a:rPr>
                        <a:t>Кучуковская</a:t>
                      </a:r>
                      <a:r>
                        <a:rPr lang="ru-RU" sz="1200" b="1" u="none" strike="noStrike" dirty="0">
                          <a:effectLst/>
                        </a:rPr>
                        <a:t> СОШ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Сарсак-Омгинский лицей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9 (8)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 err="1">
                          <a:effectLst/>
                        </a:rPr>
                        <a:t>Салаушская</a:t>
                      </a:r>
                      <a:r>
                        <a:rPr lang="ru-RU" sz="1200" b="1" u="none" strike="noStrike" dirty="0">
                          <a:effectLst/>
                        </a:rPr>
                        <a:t> СОШ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Табарлинская СОШ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Терсинская СОШ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Школа-сад Янга-Аул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6 (1)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Школа-сад </a:t>
                      </a:r>
                      <a:r>
                        <a:rPr lang="ru-RU" sz="1200" b="1" u="none" strike="noStrike" dirty="0" err="1">
                          <a:effectLst/>
                        </a:rPr>
                        <a:t>Пелемеш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Школа-сад Старая Чекалда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Крындинская С ОШ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1 (3)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Утягановская нач. школа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Д/с №1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11 (3)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Д/с №3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Д/с №6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14 (6)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Д/с №7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26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Д/с №8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28 (2)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Д/с Бима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Д/с  В.Бодья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Д/с  Кичкетан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>
                          <a:effectLst/>
                        </a:rPr>
                        <a:t> 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  <a:tr h="2099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Д/с  Кр.Бор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>
                          <a:effectLst/>
                        </a:rPr>
                        <a:t> 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28" marR="7428" marT="7428" marB="0" anchor="ctr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768509"/>
              </p:ext>
            </p:extLst>
          </p:nvPr>
        </p:nvGraphicFramePr>
        <p:xfrm>
          <a:off x="6365875" y="142875"/>
          <a:ext cx="5635625" cy="6000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62090"/>
                <a:gridCol w="620770"/>
                <a:gridCol w="584255"/>
                <a:gridCol w="584255"/>
                <a:gridCol w="584255"/>
              </a:tblGrid>
              <a:tr h="60007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Организация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Всего человек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Закончили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В ходу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Осталось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7746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245254"/>
              </p:ext>
            </p:extLst>
          </p:nvPr>
        </p:nvGraphicFramePr>
        <p:xfrm>
          <a:off x="2487613" y="590549"/>
          <a:ext cx="7332662" cy="6200768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4244390"/>
                <a:gridCol w="807702"/>
                <a:gridCol w="760190"/>
                <a:gridCol w="760190"/>
                <a:gridCol w="760190"/>
              </a:tblGrid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Д/с </a:t>
                      </a:r>
                      <a:r>
                        <a:rPr lang="ru-RU" sz="1200" b="1" u="none" strike="noStrike" dirty="0" err="1">
                          <a:effectLst/>
                        </a:rPr>
                        <a:t>Крынды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Д/с Кулегаш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Д/с Старое Сляково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 (1)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Д/с Терси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Д/с Утяганово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Д/с Шаршада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Д/с Сосново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ДООЦ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Центр внешкольной работы.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Водоканал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Редакция газеты «Эгержэ хэбэрлэрэ»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Военкомат РТ Агрызский Отдел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ГКУ РТ «Агрызское лесничество»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Агентство ООО «Росгосстрах в РТ»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ГБУ «Агрызское РГВО»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9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Централизованная библиотечная система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3795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Музей истории и культурного наследия Агрызского района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Агрыз кино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3795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Исполнительный комитет  Агрызского муниципального  района РТ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Центральная избирательная комиссия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Отдел ЗАГС Агрызского муниципального района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Совет Агрызского муниципального района РТ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Районный суд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Форпост + Ровесник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ООО Терсинские коммунальные сети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ИП Салимгараев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Сельхозхимия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ИП «Лаибурашвили»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Управление Рос реестра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  <a:tr h="1943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ООО «МИР-СТРОЙ»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137354"/>
              </p:ext>
            </p:extLst>
          </p:nvPr>
        </p:nvGraphicFramePr>
        <p:xfrm>
          <a:off x="2468563" y="0"/>
          <a:ext cx="7342186" cy="590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49905"/>
                <a:gridCol w="808750"/>
                <a:gridCol w="761177"/>
                <a:gridCol w="761177"/>
                <a:gridCol w="761177"/>
              </a:tblGrid>
              <a:tr h="5905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</a:rPr>
                        <a:t>Организация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Всего человек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Закончили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В ходу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Осталось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06" marR="6106" marT="610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93361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997</Words>
  <Application>Microsoft Office PowerPoint</Application>
  <PresentationFormat>Произвольный</PresentationFormat>
  <Paragraphs>1089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Диспансеризация 2015</dc:title>
  <dc:creator>Robert.Latypov</dc:creator>
  <cp:lastModifiedBy>User</cp:lastModifiedBy>
  <cp:revision>22</cp:revision>
  <dcterms:created xsi:type="dcterms:W3CDTF">2015-11-20T07:52:56Z</dcterms:created>
  <dcterms:modified xsi:type="dcterms:W3CDTF">2016-02-15T08:29:00Z</dcterms:modified>
</cp:coreProperties>
</file>